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3" r:id="rId5"/>
    <p:sldId id="269" r:id="rId6"/>
    <p:sldId id="270" r:id="rId7"/>
    <p:sldId id="261" r:id="rId8"/>
    <p:sldId id="271" r:id="rId9"/>
    <p:sldId id="260" r:id="rId10"/>
    <p:sldId id="267" r:id="rId11"/>
    <p:sldId id="262" r:id="rId12"/>
    <p:sldId id="272" r:id="rId13"/>
  </p:sldIdLst>
  <p:sldSz cx="9144000" cy="6858000" type="screen4x3"/>
  <p:notesSz cx="6858000" cy="9144000"/>
  <p:defaultTextStyle>
    <a:defPPr>
      <a:defRPr lang="en-AU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08F635-85A6-4ABF-9A43-99A58A9D19C6}" type="datetimeFigureOut">
              <a:rPr lang="en-AU" smtClean="0"/>
              <a:pPr/>
              <a:t>30/05/2012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EA5D32-9242-4D49-B59D-523000D486A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980728"/>
            <a:ext cx="8136904" cy="1152872"/>
          </a:xfrm>
        </p:spPr>
        <p:txBody>
          <a:bodyPr anchor="t"/>
          <a:lstStyle>
            <a:lvl1pPr>
              <a:defRPr sz="320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3600"/>
            <a:ext cx="8136904" cy="3887688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>
                <a:solidFill>
                  <a:srgbClr val="1F497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352928" cy="5040559"/>
          </a:xfrm>
          <a:prstGeom prst="rect">
            <a:avLst/>
          </a:prstGeom>
        </p:spPr>
        <p:txBody>
          <a:bodyPr/>
          <a:lstStyle>
            <a:lvl1pPr>
              <a:defRPr spc="0">
                <a:solidFill>
                  <a:srgbClr val="1F497D"/>
                </a:solidFill>
                <a:latin typeface="Arial"/>
                <a:cs typeface="Arial"/>
              </a:defRPr>
            </a:lvl1pPr>
            <a:lvl2pPr>
              <a:defRPr spc="0">
                <a:solidFill>
                  <a:srgbClr val="1F497D"/>
                </a:solidFill>
                <a:latin typeface="Arial"/>
                <a:cs typeface="Arial"/>
              </a:defRPr>
            </a:lvl2pPr>
            <a:lvl3pPr>
              <a:defRPr spc="0">
                <a:solidFill>
                  <a:srgbClr val="1F497D"/>
                </a:solidFill>
                <a:latin typeface="Arial"/>
                <a:cs typeface="Arial"/>
              </a:defRPr>
            </a:lvl3pPr>
            <a:lvl4pPr>
              <a:defRPr spc="0">
                <a:solidFill>
                  <a:srgbClr val="1F497D"/>
                </a:solidFill>
                <a:latin typeface="Arial"/>
                <a:cs typeface="Arial"/>
              </a:defRPr>
            </a:lvl4pPr>
            <a:lvl5pPr>
              <a:defRPr spc="0">
                <a:solidFill>
                  <a:srgbClr val="1F497D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424936" cy="4968552"/>
          </a:xfrm>
        </p:spPr>
        <p:txBody>
          <a:bodyPr anchor="t"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7544" y="1052736"/>
            <a:ext cx="8371656" cy="41764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7544" y="5373216"/>
            <a:ext cx="8371656" cy="6480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1F497D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742950" indent="-742950">
              <a:lnSpc>
                <a:spcPts val="3400"/>
              </a:lnSpc>
              <a:spcBef>
                <a:spcPts val="1800"/>
              </a:spcBef>
              <a:buFont typeface="Wingdings" charset="2"/>
              <a:buAutoNum type="arabicPlain"/>
              <a:defRPr sz="3200"/>
            </a:lvl1pPr>
          </a:lstStyle>
          <a:p>
            <a:pPr>
              <a:spcBef>
                <a:spcPts val="2400"/>
              </a:spcBef>
            </a:pPr>
            <a:r>
              <a:rPr lang="en-AU" sz="3600" dirty="0" smtClean="0"/>
              <a:t>What we do</a:t>
            </a:r>
          </a:p>
          <a:p>
            <a:pPr>
              <a:spcBef>
                <a:spcPts val="2400"/>
              </a:spcBef>
            </a:pPr>
            <a:r>
              <a:rPr lang="en-AU" sz="3600" dirty="0" smtClean="0"/>
              <a:t>How we are going</a:t>
            </a:r>
          </a:p>
          <a:p>
            <a:pPr>
              <a:spcBef>
                <a:spcPts val="2400"/>
              </a:spcBef>
            </a:pPr>
            <a:r>
              <a:rPr lang="en-AU" sz="3600" dirty="0" smtClean="0"/>
              <a:t>What we believe in</a:t>
            </a:r>
          </a:p>
          <a:p>
            <a:pPr>
              <a:spcBef>
                <a:spcPts val="2400"/>
              </a:spcBef>
            </a:pPr>
            <a:r>
              <a:rPr lang="en-AU" sz="3600" dirty="0" smtClean="0"/>
              <a:t>What we want to do next</a:t>
            </a:r>
          </a:p>
          <a:p>
            <a:pPr>
              <a:spcBef>
                <a:spcPts val="2400"/>
              </a:spcBef>
            </a:pPr>
            <a:r>
              <a:rPr lang="en-AU" sz="3600" dirty="0" smtClean="0"/>
              <a:t>Summary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49262" y="6356350"/>
            <a:ext cx="656492" cy="365125"/>
          </a:xfrm>
          <a:prstGeom prst="rect">
            <a:avLst/>
          </a:prstGeom>
        </p:spPr>
        <p:txBody>
          <a:bodyPr/>
          <a:lstStyle/>
          <a:p>
            <a:fld id="{EF744DD5-1A33-4559-AABD-F0C3464BD4F0}" type="datetimeFigureOut">
              <a:rPr lang="en-AU" smtClean="0"/>
              <a:pPr/>
              <a:t>30/05/2012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41499" y="6356350"/>
            <a:ext cx="2331915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29046" y="6356350"/>
            <a:ext cx="1486267" cy="365125"/>
          </a:xfrm>
          <a:prstGeom prst="rect">
            <a:avLst/>
          </a:prstGeom>
        </p:spPr>
        <p:txBody>
          <a:bodyPr/>
          <a:lstStyle/>
          <a:p>
            <a:fld id="{F06DE0BE-97A0-48A4-94FD-CC642CA00366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3220382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219200"/>
            <a:ext cx="8229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/>
            </a:r>
            <a:br>
              <a:rPr lang="en-AU" smtClean="0"/>
            </a:br>
            <a:r>
              <a:rPr lang="en-AU" smtClean="0"/>
              <a:t/>
            </a:r>
            <a:br>
              <a:rPr lang="en-AU" smtClean="0"/>
            </a:br>
            <a:endParaRPr lang="en-AU" smtClean="0"/>
          </a:p>
        </p:txBody>
      </p:sp>
      <p:pic>
        <p:nvPicPr>
          <p:cNvPr id="1027" name="Picture 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</p:sldLayoutIdLst>
  <p:timing>
    <p:tnLst>
      <p:par>
        <p:cTn id="1" dur="indefinite" restart="never" nodeType="tmRoot"/>
      </p:par>
    </p:tnLst>
  </p:timing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/>
          <a:ea typeface="+mj-ea"/>
          <a:cs typeface="Arial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eedtest.net/result/1978953634.png" TargetMode="External"/><Relationship Id="rId2" Type="http://schemas.openxmlformats.org/officeDocument/2006/relationships/hyperlink" Target="http://www.speedtest.net/result/1978979293.png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493713" y="1447800"/>
            <a:ext cx="7762875" cy="1533525"/>
          </a:xfrm>
        </p:spPr>
        <p:txBody>
          <a:bodyPr/>
          <a:lstStyle/>
          <a:p>
            <a:r>
              <a:rPr lang="en-AU" sz="3600" dirty="0" smtClean="0">
                <a:solidFill>
                  <a:srgbClr val="FF8000"/>
                </a:solidFill>
                <a:latin typeface="Arial" charset="0"/>
                <a:cs typeface="Arial" charset="0"/>
              </a:rPr>
              <a:t>House With No Steps</a:t>
            </a:r>
            <a:br>
              <a:rPr lang="en-AU" sz="3600" dirty="0" smtClean="0">
                <a:solidFill>
                  <a:srgbClr val="FF8000"/>
                </a:solidFill>
                <a:latin typeface="Arial" charset="0"/>
                <a:cs typeface="Arial" charset="0"/>
              </a:rPr>
            </a:br>
            <a:r>
              <a:rPr lang="en-AU" sz="3600" dirty="0" smtClean="0">
                <a:solidFill>
                  <a:srgbClr val="FF8000"/>
                </a:solidFill>
                <a:latin typeface="Arial" charset="0"/>
                <a:cs typeface="Arial" charset="0"/>
              </a:rPr>
              <a:t>(HWNS) Smart Medicine</a:t>
            </a:r>
            <a:br>
              <a:rPr lang="en-AU" sz="3600" dirty="0" smtClean="0">
                <a:solidFill>
                  <a:srgbClr val="FF8000"/>
                </a:solidFill>
                <a:latin typeface="Arial" charset="0"/>
                <a:cs typeface="Arial" charset="0"/>
              </a:rPr>
            </a:br>
            <a:r>
              <a:rPr lang="en-AU" sz="3600" dirty="0" smtClean="0">
                <a:solidFill>
                  <a:srgbClr val="FF8000"/>
                </a:solidFill>
                <a:latin typeface="Arial" charset="0"/>
                <a:cs typeface="Arial" charset="0"/>
              </a:rPr>
              <a:t>NB 117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 bwMode="auto">
          <a:xfrm>
            <a:off x="468313" y="3505200"/>
            <a:ext cx="7102475" cy="1828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AU" sz="2400" dirty="0" smtClean="0">
                <a:solidFill>
                  <a:schemeClr val="tx2"/>
                </a:solidFill>
              </a:rPr>
              <a:t>Kate Kempshall</a:t>
            </a:r>
          </a:p>
          <a:p>
            <a:r>
              <a:rPr lang="en-AU" sz="2400" dirty="0" smtClean="0">
                <a:solidFill>
                  <a:schemeClr val="tx2"/>
                </a:solidFill>
              </a:rPr>
              <a:t>31</a:t>
            </a:r>
            <a:r>
              <a:rPr lang="en-AU" sz="2400" baseline="30000" dirty="0" smtClean="0">
                <a:solidFill>
                  <a:schemeClr val="tx2"/>
                </a:solidFill>
              </a:rPr>
              <a:t>st</a:t>
            </a:r>
            <a:r>
              <a:rPr lang="en-AU" sz="2400" dirty="0" smtClean="0">
                <a:solidFill>
                  <a:schemeClr val="tx2"/>
                </a:solidFill>
              </a:rPr>
              <a:t> May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328592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600" dirty="0" smtClean="0">
                <a:solidFill>
                  <a:srgbClr val="1F497D"/>
                </a:solidFill>
              </a:rPr>
              <a:t>Easily transferable to other vital areas of training eg use of epipens, diabetes and epilepsy support (Elements of CHCICS303A – Support individual health &amp; emotional well being)</a:t>
            </a:r>
            <a:endParaRPr lang="en-AU" sz="1600" dirty="0" smtClean="0">
              <a:solidFill>
                <a:srgbClr val="1F497D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600" dirty="0" smtClean="0">
              <a:solidFill>
                <a:srgbClr val="1F497D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600" dirty="0" smtClean="0">
                <a:solidFill>
                  <a:srgbClr val="1F497D"/>
                </a:solidFill>
              </a:rPr>
              <a:t>Procedure and protocols developed for delivering training via this medium</a:t>
            </a:r>
            <a:endParaRPr lang="en-AU" sz="1600" dirty="0" smtClean="0">
              <a:solidFill>
                <a:srgbClr val="1F497D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600" dirty="0" smtClean="0">
              <a:solidFill>
                <a:srgbClr val="1F497D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600" dirty="0" smtClean="0">
                <a:solidFill>
                  <a:srgbClr val="1F497D"/>
                </a:solidFill>
              </a:rPr>
              <a:t>Development of package of effective delivery using this medium</a:t>
            </a:r>
            <a:endParaRPr lang="en-AU" sz="1600" dirty="0" smtClean="0">
              <a:solidFill>
                <a:srgbClr val="1F497D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600" dirty="0" smtClean="0">
              <a:solidFill>
                <a:srgbClr val="1F497D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600" dirty="0" smtClean="0">
                <a:solidFill>
                  <a:srgbClr val="1F497D"/>
                </a:solidFill>
              </a:rPr>
              <a:t>Effective risk management and better outcomes for people with a disability we support</a:t>
            </a:r>
            <a:endParaRPr lang="en-AU" sz="1600" dirty="0" smtClean="0">
              <a:solidFill>
                <a:srgbClr val="1F497D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600" dirty="0" smtClean="0">
              <a:solidFill>
                <a:srgbClr val="1F497D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600" dirty="0" smtClean="0">
                <a:solidFill>
                  <a:srgbClr val="1F497D"/>
                </a:solidFill>
              </a:rPr>
              <a:t> Increased readiness of staff for participation in e-learning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1600" dirty="0" smtClean="0">
              <a:solidFill>
                <a:srgbClr val="1F497D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600" dirty="0" smtClean="0">
                <a:solidFill>
                  <a:srgbClr val="1F497D"/>
                </a:solidFill>
              </a:rPr>
              <a:t>A model for other organizations to follow. </a:t>
            </a:r>
          </a:p>
          <a:p>
            <a:pPr marL="0" indent="0">
              <a:lnSpc>
                <a:spcPct val="105000"/>
              </a:lnSpc>
              <a:spcBef>
                <a:spcPct val="20000"/>
              </a:spcBef>
              <a:buNone/>
            </a:pPr>
            <a:endParaRPr lang="en-US" sz="1600" dirty="0" smtClean="0">
              <a:solidFill>
                <a:srgbClr val="1F497D"/>
              </a:solidFill>
            </a:endParaRPr>
          </a:p>
          <a:p>
            <a:pPr marL="0" indent="0">
              <a:lnSpc>
                <a:spcPct val="105000"/>
              </a:lnSpc>
              <a:spcBef>
                <a:spcPct val="20000"/>
              </a:spcBef>
              <a:buNone/>
            </a:pPr>
            <a:r>
              <a:rPr lang="en-US" sz="1600" dirty="0" smtClean="0">
                <a:solidFill>
                  <a:srgbClr val="1F497D"/>
                </a:solidFill>
              </a:rPr>
              <a:t>HWNS could compare effectiveness of learning (Benefits include being able to access appropriately skilled personnel and providing a “just in time” solution – vital for this work)</a:t>
            </a:r>
            <a:endParaRPr lang="en-AU" sz="1600" dirty="0" smtClean="0">
              <a:solidFill>
                <a:srgbClr val="1F497D"/>
              </a:solidFill>
            </a:endParaRPr>
          </a:p>
          <a:p>
            <a:pPr marL="0" indent="0">
              <a:lnSpc>
                <a:spcPct val="105000"/>
              </a:lnSpc>
              <a:spcBef>
                <a:spcPct val="20000"/>
              </a:spcBef>
              <a:buNone/>
            </a:pPr>
            <a:endParaRPr lang="en-US" sz="1600" dirty="0" smtClean="0">
              <a:solidFill>
                <a:srgbClr val="1F497D"/>
              </a:solidFill>
            </a:endParaRPr>
          </a:p>
          <a:p>
            <a:pPr marL="0" indent="0">
              <a:lnSpc>
                <a:spcPct val="105000"/>
              </a:lnSpc>
              <a:spcBef>
                <a:spcPct val="20000"/>
              </a:spcBef>
              <a:buNone/>
            </a:pPr>
            <a:r>
              <a:rPr lang="en-US" sz="1600" dirty="0" smtClean="0">
                <a:solidFill>
                  <a:srgbClr val="1F497D"/>
                </a:solidFill>
              </a:rPr>
              <a:t>It is anticipated that 20 people could be trained at any one time</a:t>
            </a:r>
            <a:endParaRPr lang="en-AU" sz="1600" dirty="0" smtClean="0">
              <a:solidFill>
                <a:srgbClr val="1F497D"/>
              </a:solidFill>
            </a:endParaRPr>
          </a:p>
          <a:p>
            <a:pPr marL="0" indent="0">
              <a:lnSpc>
                <a:spcPct val="105000"/>
              </a:lnSpc>
              <a:spcBef>
                <a:spcPct val="20000"/>
              </a:spcBef>
              <a:buNone/>
            </a:pPr>
            <a:endParaRPr lang="en-AU" sz="1600" dirty="0" smtClean="0">
              <a:solidFill>
                <a:srgbClr val="1F497D"/>
              </a:solidFill>
            </a:endParaRPr>
          </a:p>
          <a:p>
            <a:pPr marL="0" indent="0">
              <a:lnSpc>
                <a:spcPct val="105000"/>
              </a:lnSpc>
              <a:spcBef>
                <a:spcPct val="20000"/>
              </a:spcBef>
              <a:buNone/>
            </a:pPr>
            <a:r>
              <a:rPr lang="en-AU" sz="1600" dirty="0" smtClean="0">
                <a:solidFill>
                  <a:srgbClr val="1F497D"/>
                </a:solidFill>
              </a:rPr>
              <a:t>The learning approach is to ensure that students are competently trained and assessed through the use of live video streaming software technology for administration of medication.</a:t>
            </a:r>
          </a:p>
          <a:p>
            <a:pPr marL="457200">
              <a:lnSpc>
                <a:spcPct val="100000"/>
              </a:lnSpc>
              <a:spcAft>
                <a:spcPts val="0"/>
              </a:spcAft>
              <a:buNone/>
            </a:pPr>
            <a:endParaRPr lang="en-US" sz="1600" dirty="0" smtClean="0">
              <a:solidFill>
                <a:srgbClr val="292934"/>
              </a:solidFill>
              <a:latin typeface="Arial"/>
              <a:ea typeface="Calibri"/>
            </a:endParaRPr>
          </a:p>
          <a:p>
            <a:pPr>
              <a:buNone/>
            </a:pPr>
            <a:endParaRPr lang="en-AU" sz="1600" dirty="0"/>
          </a:p>
        </p:txBody>
      </p:sp>
    </p:spTree>
    <p:extLst>
      <p:ext uri="{BB962C8B-B14F-4D97-AF65-F5344CB8AC3E}">
        <p14:creationId xmlns="" xmlns:p14="http://schemas.microsoft.com/office/powerpoint/2010/main" val="87293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99594" y="1556791"/>
          <a:ext cx="7272806" cy="3187357"/>
        </p:xfrm>
        <a:graphic>
          <a:graphicData uri="http://schemas.openxmlformats.org/drawingml/2006/table">
            <a:tbl>
              <a:tblPr/>
              <a:tblGrid>
                <a:gridCol w="2248754"/>
                <a:gridCol w="1127184"/>
                <a:gridCol w="1132797"/>
                <a:gridCol w="1127184"/>
                <a:gridCol w="1636887"/>
              </a:tblGrid>
              <a:tr h="1158316">
                <a:tc gridSpan="5"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Trainer site - 100-102 Auburn St, Wollongong, NSW, 2500 – 4/4Mbps SHDSL</a:t>
                      </a:r>
                      <a:endParaRPr lang="en-AU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Trainee sites - 129 </a:t>
                      </a:r>
                      <a:r>
                        <a:rPr lang="en-US" sz="1000" b="1" i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Thuringowa</a:t>
                      </a:r>
                      <a:r>
                        <a:rPr lang="en-US" sz="1000" b="1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Drive, </a:t>
                      </a:r>
                      <a:r>
                        <a:rPr lang="en-US" sz="1000" b="1" i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Kirwan</a:t>
                      </a:r>
                      <a:r>
                        <a:rPr lang="en-US" sz="1000" b="1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 QLD  4817 – 2/1Mbps ADSL2+</a:t>
                      </a:r>
                      <a:endParaRPr lang="en-AU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32 PACIFIC ST BATEMANS BAY 2536 – 1.5Mbps/256Kbps ADSL1</a:t>
                      </a:r>
                      <a:endParaRPr lang="en-AU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188 BEARDY ST ARMIDALE 2350 – 1.5Mbps/256Kbps ADSL1</a:t>
                      </a:r>
                      <a:endParaRPr lang="en-AU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251930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endParaRPr lang="en-A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endParaRPr lang="en-A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endParaRPr lang="en-A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endParaRPr lang="en-A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endParaRPr lang="en-A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0903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Connection speed</a:t>
                      </a:r>
                      <a:endParaRPr lang="en-A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800" b="1" dirty="0">
                          <a:latin typeface="Arial"/>
                          <a:ea typeface="Times New Roman"/>
                          <a:cs typeface="Times New Roman"/>
                        </a:rPr>
                        <a:t>Before</a:t>
                      </a:r>
                      <a:endParaRPr lang="en-A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800" b="1" dirty="0">
                          <a:latin typeface="Arial"/>
                          <a:ea typeface="Times New Roman"/>
                          <a:cs typeface="Times New Roman"/>
                        </a:rPr>
                        <a:t>Upload (Mbps)</a:t>
                      </a:r>
                      <a:endParaRPr lang="en-A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800" b="1">
                          <a:latin typeface="Arial"/>
                          <a:ea typeface="Times New Roman"/>
                          <a:cs typeface="Times New Roman"/>
                        </a:rPr>
                        <a:t>Before</a:t>
                      </a:r>
                      <a:endParaRPr lang="en-A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800" b="1">
                          <a:latin typeface="Arial"/>
                          <a:ea typeface="Times New Roman"/>
                          <a:cs typeface="Times New Roman"/>
                        </a:rPr>
                        <a:t>Download (Mbps)</a:t>
                      </a:r>
                      <a:endParaRPr lang="en-A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800" b="1">
                          <a:latin typeface="Arial"/>
                          <a:ea typeface="Times New Roman"/>
                          <a:cs typeface="Times New Roman"/>
                        </a:rPr>
                        <a:t>Pilot</a:t>
                      </a:r>
                      <a:endParaRPr lang="en-A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800" b="1">
                          <a:latin typeface="Arial"/>
                          <a:ea typeface="Times New Roman"/>
                          <a:cs typeface="Times New Roman"/>
                        </a:rPr>
                        <a:t>Upload (Mbps)</a:t>
                      </a:r>
                      <a:endParaRPr lang="en-A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800" b="1" dirty="0">
                          <a:latin typeface="Arial"/>
                          <a:ea typeface="Times New Roman"/>
                          <a:cs typeface="Times New Roman"/>
                        </a:rPr>
                        <a:t>Pilot</a:t>
                      </a:r>
                      <a:endParaRPr lang="en-A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800" b="1" dirty="0">
                          <a:latin typeface="Arial"/>
                          <a:ea typeface="Times New Roman"/>
                          <a:cs typeface="Times New Roman"/>
                        </a:rPr>
                        <a:t>Download (Mbps)</a:t>
                      </a:r>
                      <a:endParaRPr lang="en-A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3104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Trainer</a:t>
                      </a:r>
                      <a:endParaRPr lang="en-A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3.91 Mbps</a:t>
                      </a:r>
                      <a:endParaRPr lang="en-A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3.98 Mbps</a:t>
                      </a:r>
                      <a:endParaRPr lang="en-A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3.91 Mbps</a:t>
                      </a:r>
                      <a:endParaRPr lang="en-A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3.98 Mbps</a:t>
                      </a:r>
                      <a:endParaRPr lang="en-A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3104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Learner (average of learners</a:t>
                      </a:r>
                      <a:endParaRPr lang="en-A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0.48 Mbps</a:t>
                      </a:r>
                      <a:endParaRPr lang="en-A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1.63 Mbps</a:t>
                      </a:r>
                      <a:endParaRPr lang="en-A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0.48 Mbps</a:t>
                      </a:r>
                      <a:endParaRPr lang="en-A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1.63 Mbps</a:t>
                      </a:r>
                      <a:endParaRPr lang="en-A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99594" y="4744148"/>
          <a:ext cx="7272805" cy="1208405"/>
        </p:xfrm>
        <a:graphic>
          <a:graphicData uri="http://schemas.openxmlformats.org/drawingml/2006/table">
            <a:tbl>
              <a:tblPr/>
              <a:tblGrid>
                <a:gridCol w="1379352"/>
                <a:gridCol w="1573616"/>
                <a:gridCol w="1432404"/>
                <a:gridCol w="1392615"/>
                <a:gridCol w="149481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endParaRPr lang="en-A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Before</a:t>
                      </a:r>
                      <a:endParaRPr lang="en-A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Upload (Mbps)</a:t>
                      </a:r>
                      <a:endParaRPr lang="en-A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Before</a:t>
                      </a:r>
                      <a:endParaRPr lang="en-A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Download (Mbps)</a:t>
                      </a:r>
                      <a:endParaRPr lang="en-A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Pilot</a:t>
                      </a:r>
                      <a:endParaRPr lang="en-A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Upload (Mbps)</a:t>
                      </a:r>
                      <a:endParaRPr lang="en-A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Pilot</a:t>
                      </a:r>
                      <a:endParaRPr lang="en-A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>
                          <a:latin typeface="Arial"/>
                          <a:ea typeface="Times New Roman"/>
                          <a:cs typeface="Times New Roman"/>
                        </a:rPr>
                        <a:t>Download (Mbps)</a:t>
                      </a:r>
                      <a:endParaRPr lang="en-A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Wollongong</a:t>
                      </a:r>
                      <a:endParaRPr lang="en-A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3.91 Mbps</a:t>
                      </a:r>
                      <a:endParaRPr lang="en-A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3.98 Mbps</a:t>
                      </a:r>
                      <a:endParaRPr lang="en-A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3.91 Mbps</a:t>
                      </a:r>
                      <a:endParaRPr lang="en-A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3.98 Mbps</a:t>
                      </a:r>
                      <a:endParaRPr lang="en-A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Thuringowa</a:t>
                      </a:r>
                      <a:endParaRPr lang="en-A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0.99 Mbps</a:t>
                      </a:r>
                      <a:endParaRPr lang="en-A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1.96 Mbps</a:t>
                      </a:r>
                      <a:endParaRPr lang="en-A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0.99 Mbps</a:t>
                      </a:r>
                      <a:endParaRPr lang="en-A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1.96 Mbps</a:t>
                      </a:r>
                      <a:endParaRPr lang="en-A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Batemans Bay</a:t>
                      </a:r>
                      <a:endParaRPr lang="en-A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0.23 Mbps</a:t>
                      </a:r>
                      <a:endParaRPr lang="en-A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1.43 Mbps</a:t>
                      </a:r>
                      <a:endParaRPr lang="en-A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0.23 Mbps</a:t>
                      </a:r>
                      <a:endParaRPr lang="en-A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1.43 Mbps</a:t>
                      </a:r>
                      <a:endParaRPr lang="en-A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Armidale</a:t>
                      </a:r>
                      <a:endParaRPr lang="en-A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0.21 Mbps</a:t>
                      </a:r>
                      <a:endParaRPr lang="en-A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1.49 Mbps</a:t>
                      </a:r>
                      <a:endParaRPr lang="en-A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0.21 Mbps</a:t>
                      </a:r>
                      <a:endParaRPr lang="en-A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n-US" sz="1000" b="1" dirty="0">
                          <a:latin typeface="Arial"/>
                          <a:ea typeface="Times New Roman"/>
                          <a:cs typeface="Times New Roman"/>
                        </a:rPr>
                        <a:t>1.49 Mbps</a:t>
                      </a:r>
                      <a:endParaRPr lang="en-A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136904" cy="792088"/>
          </a:xfrm>
        </p:spPr>
        <p:txBody>
          <a:bodyPr/>
          <a:lstStyle/>
          <a:p>
            <a:r>
              <a:rPr lang="en-AU" dirty="0" smtClean="0"/>
              <a:t>Overall Results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AU" dirty="0" smtClean="0"/>
              <a:t>Thank You</a:t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pic>
        <p:nvPicPr>
          <p:cNvPr id="4" name="Picture 3" descr="HWNS 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3501008"/>
            <a:ext cx="2987021" cy="12801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1"/>
          <p:cNvSpPr>
            <a:spLocks noGrp="1"/>
          </p:cNvSpPr>
          <p:nvPr>
            <p:ph idx="1"/>
          </p:nvPr>
        </p:nvSpPr>
        <p:spPr bwMode="auto">
          <a:xfrm>
            <a:off x="468313" y="908720"/>
            <a:ext cx="8245475" cy="518457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105000"/>
              </a:lnSpc>
              <a:spcAft>
                <a:spcPts val="0"/>
              </a:spcAft>
              <a:buNone/>
            </a:pPr>
            <a:endParaRPr lang="en-AU" sz="1800" dirty="0" smtClean="0"/>
          </a:p>
          <a:p>
            <a:pPr marL="0" indent="0">
              <a:lnSpc>
                <a:spcPct val="105000"/>
              </a:lnSpc>
              <a:spcAft>
                <a:spcPts val="0"/>
              </a:spcAft>
              <a:buNone/>
            </a:pPr>
            <a:r>
              <a:rPr lang="en-AU" sz="1800" dirty="0" smtClean="0"/>
              <a:t>House With No Steps (HWNS) saw it </a:t>
            </a:r>
            <a:r>
              <a:rPr lang="en-US" sz="1800" dirty="0" smtClean="0">
                <a:ea typeface="Times New Roman"/>
              </a:rPr>
              <a:t>vital that our staff are competent in the administration of medication to the clients that we support. </a:t>
            </a:r>
          </a:p>
          <a:p>
            <a:pPr marL="0" indent="0">
              <a:lnSpc>
                <a:spcPct val="105000"/>
              </a:lnSpc>
              <a:spcAft>
                <a:spcPts val="0"/>
              </a:spcAft>
              <a:buNone/>
            </a:pPr>
            <a:endParaRPr lang="en-US" sz="1800" dirty="0" smtClean="0">
              <a:ea typeface="Times New Roman"/>
            </a:endParaRPr>
          </a:p>
          <a:p>
            <a:pPr marL="0" indent="0">
              <a:lnSpc>
                <a:spcPct val="105000"/>
              </a:lnSpc>
              <a:spcAft>
                <a:spcPts val="0"/>
              </a:spcAft>
              <a:buNone/>
            </a:pPr>
            <a:r>
              <a:rPr lang="en-US" sz="1800" dirty="0" smtClean="0">
                <a:ea typeface="Times New Roman"/>
              </a:rPr>
              <a:t>Training is required on the first day of employment it is essential to have that training delivered internally by an appropriately qualified staff member, preferably a registered nurse. </a:t>
            </a:r>
            <a:endParaRPr lang="en-AU" sz="1800" dirty="0" smtClean="0">
              <a:ea typeface="Times New Roman"/>
            </a:endParaRPr>
          </a:p>
          <a:p>
            <a:pPr marL="0" indent="0">
              <a:lnSpc>
                <a:spcPct val="105000"/>
              </a:lnSpc>
              <a:spcAft>
                <a:spcPts val="0"/>
              </a:spcAft>
              <a:buNone/>
            </a:pPr>
            <a:endParaRPr lang="en-US" sz="1800" dirty="0" smtClean="0">
              <a:ea typeface="Times New Roman"/>
            </a:endParaRPr>
          </a:p>
          <a:p>
            <a:pPr marL="0" indent="0">
              <a:lnSpc>
                <a:spcPct val="105000"/>
              </a:lnSpc>
              <a:spcAft>
                <a:spcPts val="0"/>
              </a:spcAft>
              <a:buNone/>
            </a:pPr>
            <a:r>
              <a:rPr lang="en-US" sz="1800" dirty="0" smtClean="0">
                <a:ea typeface="Times New Roman"/>
              </a:rPr>
              <a:t>This training will overcome the challenges we face to provide on a regular basis to those with a lack of computer skills or in remote areas. This will provide an environment they are able to deal with more comfortably and give a greater opportunity to interact via distance</a:t>
            </a:r>
            <a:endParaRPr lang="en-AU" sz="1800" dirty="0" smtClean="0">
              <a:ea typeface="Times New Roman"/>
            </a:endParaRPr>
          </a:p>
          <a:p>
            <a:pPr marL="0" indent="0">
              <a:lnSpc>
                <a:spcPct val="105000"/>
              </a:lnSpc>
              <a:spcAft>
                <a:spcPts val="0"/>
              </a:spcAft>
              <a:buNone/>
            </a:pPr>
            <a:r>
              <a:rPr lang="en-US" sz="1800" dirty="0" smtClean="0">
                <a:ea typeface="Times New Roman"/>
              </a:rPr>
              <a:t> </a:t>
            </a:r>
            <a:endParaRPr lang="en-AU" sz="1800" dirty="0" smtClean="0">
              <a:ea typeface="Times New Roman"/>
            </a:endParaRPr>
          </a:p>
          <a:p>
            <a:pPr marL="0" indent="0">
              <a:lnSpc>
                <a:spcPct val="105000"/>
              </a:lnSpc>
              <a:spcAft>
                <a:spcPts val="0"/>
              </a:spcAft>
              <a:buNone/>
            </a:pPr>
            <a:r>
              <a:rPr lang="en-US" sz="1800" dirty="0" smtClean="0">
                <a:ea typeface="Times New Roman"/>
              </a:rPr>
              <a:t>House With No Steps (HWNS) </a:t>
            </a:r>
            <a:r>
              <a:rPr lang="en-US" sz="1800" dirty="0" smtClean="0">
                <a:ea typeface="Times New Roman"/>
              </a:rPr>
              <a:t>has services in areas that align to NBN pilot sites including </a:t>
            </a:r>
            <a:r>
              <a:rPr lang="en-US" sz="1800" dirty="0" err="1" smtClean="0">
                <a:ea typeface="Times New Roman"/>
              </a:rPr>
              <a:t>Armidale</a:t>
            </a:r>
            <a:r>
              <a:rPr lang="en-US" sz="1800" dirty="0" smtClean="0">
                <a:ea typeface="Times New Roman"/>
              </a:rPr>
              <a:t>, Townsville (both </a:t>
            </a:r>
            <a:r>
              <a:rPr lang="en-US" sz="1800" dirty="0" err="1" smtClean="0">
                <a:ea typeface="Times New Roman"/>
              </a:rPr>
              <a:t>Aitkenvale</a:t>
            </a:r>
            <a:r>
              <a:rPr lang="en-US" sz="1800" dirty="0" smtClean="0">
                <a:ea typeface="Times New Roman"/>
              </a:rPr>
              <a:t> and </a:t>
            </a:r>
            <a:r>
              <a:rPr lang="en-US" sz="1800" dirty="0" err="1" smtClean="0">
                <a:ea typeface="Times New Roman"/>
              </a:rPr>
              <a:t>Mundingburra</a:t>
            </a:r>
            <a:r>
              <a:rPr lang="en-US" sz="1800" dirty="0" smtClean="0">
                <a:ea typeface="Times New Roman"/>
              </a:rPr>
              <a:t>) and Wollongong.</a:t>
            </a:r>
            <a:endParaRPr lang="en-AU" sz="1800" dirty="0" smtClean="0"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The Project	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628800"/>
            <a:ext cx="8136904" cy="4608512"/>
          </a:xfrm>
        </p:spPr>
        <p:txBody>
          <a:bodyPr/>
          <a:lstStyle/>
          <a:p>
            <a:r>
              <a:rPr lang="en-AU" sz="1800" dirty="0" smtClean="0"/>
              <a:t>Safe Medication management has been a goal of House with No </a:t>
            </a:r>
            <a:r>
              <a:rPr lang="en-AU" sz="1800" dirty="0" smtClean="0"/>
              <a:t>Steps (HWNS) </a:t>
            </a:r>
            <a:r>
              <a:rPr lang="en-AU" sz="1800" dirty="0" smtClean="0"/>
              <a:t>for a number of years. Staff training in this area has been a focused action for some time. However, given the geographical range and the diversity of staff within HWNS it has been challenging to achieve the training coverage required.</a:t>
            </a:r>
          </a:p>
          <a:p>
            <a:pPr>
              <a:spcBef>
                <a:spcPts val="0"/>
              </a:spcBef>
            </a:pPr>
            <a:endParaRPr lang="en-AU" sz="1800" dirty="0" smtClean="0"/>
          </a:p>
          <a:p>
            <a:pPr>
              <a:spcBef>
                <a:spcPts val="0"/>
              </a:spcBef>
            </a:pPr>
            <a:r>
              <a:rPr lang="en-AU" sz="1800" dirty="0" smtClean="0"/>
              <a:t>There </a:t>
            </a:r>
            <a:r>
              <a:rPr lang="en-AU" sz="1800" dirty="0" smtClean="0"/>
              <a:t>are significant risks associated with the safe administration of medications over a range of problem areas, which include</a:t>
            </a:r>
          </a:p>
          <a:p>
            <a:pPr>
              <a:spcBef>
                <a:spcPts val="0"/>
              </a:spcBef>
            </a:pPr>
            <a:endParaRPr lang="en-AU" sz="1800" dirty="0" smtClean="0"/>
          </a:p>
          <a:p>
            <a:pPr lvl="0">
              <a:spcBef>
                <a:spcPts val="0"/>
              </a:spcBef>
              <a:buFont typeface="Arial" pitchFamily="34" charset="0"/>
              <a:buChar char="•"/>
            </a:pPr>
            <a:r>
              <a:rPr lang="en-AU" sz="1800" dirty="0" smtClean="0"/>
              <a:t> Disparity of  quality of  training </a:t>
            </a:r>
          </a:p>
          <a:p>
            <a:pPr lvl="0">
              <a:spcBef>
                <a:spcPts val="0"/>
              </a:spcBef>
              <a:buFont typeface="Arial" pitchFamily="34" charset="0"/>
              <a:buChar char="•"/>
            </a:pPr>
            <a:r>
              <a:rPr lang="en-AU" sz="1800" dirty="0" smtClean="0"/>
              <a:t> Lack of awareness of the issues </a:t>
            </a:r>
          </a:p>
          <a:p>
            <a:pPr lvl="0">
              <a:spcBef>
                <a:spcPts val="0"/>
              </a:spcBef>
              <a:buFont typeface="Arial" pitchFamily="34" charset="0"/>
              <a:buChar char="•"/>
            </a:pPr>
            <a:r>
              <a:rPr lang="en-AU" sz="1800" dirty="0" smtClean="0"/>
              <a:t> Lack of a consistent approach</a:t>
            </a:r>
          </a:p>
          <a:p>
            <a:pPr lvl="0">
              <a:spcBef>
                <a:spcPts val="0"/>
              </a:spcBef>
              <a:buFont typeface="Arial" pitchFamily="34" charset="0"/>
              <a:buChar char="•"/>
            </a:pPr>
            <a:r>
              <a:rPr lang="en-AU" sz="1800" dirty="0" smtClean="0"/>
              <a:t> Adoption of local practices that do not meet best practice options </a:t>
            </a:r>
          </a:p>
          <a:p>
            <a:pPr lvl="0">
              <a:spcBef>
                <a:spcPts val="0"/>
              </a:spcBef>
              <a:buFont typeface="Arial" pitchFamily="34" charset="0"/>
              <a:buChar char="•"/>
            </a:pPr>
            <a:r>
              <a:rPr lang="en-AU" sz="1800" dirty="0" smtClean="0"/>
              <a:t> Lack of suitably qualified staff</a:t>
            </a:r>
          </a:p>
          <a:p>
            <a:pPr lvl="0">
              <a:spcBef>
                <a:spcPts val="0"/>
              </a:spcBef>
              <a:buFont typeface="Arial" pitchFamily="34" charset="0"/>
              <a:buChar char="•"/>
            </a:pPr>
            <a:r>
              <a:rPr lang="en-AU" sz="1800" dirty="0" smtClean="0"/>
              <a:t> Lack of support by the local health/Medical </a:t>
            </a:r>
            <a:r>
              <a:rPr lang="en-AU" sz="1800" dirty="0" err="1" smtClean="0"/>
              <a:t>Practioner</a:t>
            </a:r>
            <a:r>
              <a:rPr lang="en-AU" sz="1800" dirty="0" smtClean="0"/>
              <a:t> </a:t>
            </a:r>
          </a:p>
          <a:p>
            <a:pPr lvl="0">
              <a:spcBef>
                <a:spcPts val="0"/>
              </a:spcBef>
              <a:buFont typeface="Arial" pitchFamily="34" charset="0"/>
              <a:buChar char="•"/>
            </a:pPr>
            <a:r>
              <a:rPr lang="en-AU" sz="1800" dirty="0" smtClean="0"/>
              <a:t> Differing values and understanding </a:t>
            </a:r>
          </a:p>
          <a:p>
            <a:endParaRPr lang="en-A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124744"/>
            <a:ext cx="8136904" cy="5112568"/>
          </a:xfrm>
        </p:spPr>
        <p:txBody>
          <a:bodyPr anchor="t"/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AU" sz="1800" dirty="0" smtClean="0"/>
              <a:t>A large number of staff at HWNS have been training in face to face in the accredited  assist with  medication as a stand alone process. This was to address the large number of medication errors.</a:t>
            </a:r>
            <a:endParaRPr lang="en-US" sz="1800" dirty="0" smtClean="0">
              <a:ea typeface="Calibri"/>
            </a:endParaRP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lang="en-US" sz="1800" dirty="0" smtClean="0">
              <a:ea typeface="Calibri"/>
            </a:endParaRP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ea typeface="Calibri"/>
              </a:rPr>
              <a:t>Using live streaming technology across the NBN, HWNS will provide a demonstration   of how to administer medications, including use of Webster packs, techniques for people reluctant to take medications and how to write up medication administration or report incidents.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lang="en-US" sz="1800" dirty="0" smtClean="0">
              <a:ea typeface="Calibri"/>
            </a:endParaRP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ea typeface="Calibri"/>
              </a:rPr>
              <a:t>Using live streaming, observe employees undertaking the medication administration process in a controlled environment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lang="en-US" sz="1800" dirty="0" smtClean="0">
              <a:ea typeface="Calibri"/>
            </a:endParaRP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ea typeface="Calibri"/>
              </a:rPr>
              <a:t>Assess the practical competence of staff in medication administration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lang="en-US" sz="1800" dirty="0" smtClean="0">
              <a:ea typeface="Times New Roman"/>
            </a:endParaRP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ea typeface="Times New Roman"/>
              </a:rPr>
              <a:t>Using other online tools (</a:t>
            </a:r>
            <a:r>
              <a:rPr lang="en-US" sz="1800" dirty="0" err="1" smtClean="0">
                <a:ea typeface="Times New Roman"/>
              </a:rPr>
              <a:t>eg</a:t>
            </a:r>
            <a:r>
              <a:rPr lang="en-US" sz="1800" dirty="0" smtClean="0">
                <a:ea typeface="Times New Roman"/>
              </a:rPr>
              <a:t> Microsoft </a:t>
            </a:r>
            <a:r>
              <a:rPr lang="en-US" sz="1800" dirty="0" err="1" smtClean="0">
                <a:ea typeface="Times New Roman"/>
              </a:rPr>
              <a:t>Lync</a:t>
            </a:r>
            <a:r>
              <a:rPr lang="en-US" sz="1800" dirty="0" smtClean="0">
                <a:ea typeface="Times New Roman"/>
              </a:rPr>
              <a:t>) demonstrate the documentation requirements associated with medication administration and assess student / employee competence.</a:t>
            </a:r>
          </a:p>
          <a:p>
            <a:pPr>
              <a:spcAft>
                <a:spcPts val="0"/>
              </a:spcAft>
            </a:pPr>
            <a:r>
              <a:rPr lang="en-US" sz="1400" dirty="0" smtClean="0">
                <a:ea typeface="Times New Roman"/>
              </a:rPr>
              <a:t> </a:t>
            </a:r>
            <a:endParaRPr lang="en-AU" sz="1400" dirty="0" smtClean="0">
              <a:ea typeface="Times New Roman"/>
            </a:endParaRPr>
          </a:p>
          <a:p>
            <a:endParaRPr lang="en-AU" sz="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AU" sz="1800" dirty="0" smtClean="0">
                <a:solidFill>
                  <a:srgbClr val="1F497D"/>
                </a:solidFill>
              </a:rPr>
              <a:t>Microsoft® </a:t>
            </a:r>
            <a:r>
              <a:rPr lang="en-AU" sz="1800" dirty="0" err="1" smtClean="0">
                <a:solidFill>
                  <a:srgbClr val="1F497D"/>
                </a:solidFill>
              </a:rPr>
              <a:t>Lync</a:t>
            </a:r>
            <a:r>
              <a:rPr lang="en-AU" sz="1800" dirty="0" smtClean="0">
                <a:solidFill>
                  <a:srgbClr val="1F497D"/>
                </a:solidFill>
              </a:rPr>
              <a:t>® is an enterprise-ready unified communications platform. With </a:t>
            </a:r>
            <a:r>
              <a:rPr lang="en-AU" sz="1800" dirty="0" err="1" smtClean="0">
                <a:solidFill>
                  <a:srgbClr val="1F497D"/>
                </a:solidFill>
              </a:rPr>
              <a:t>Lync</a:t>
            </a:r>
            <a:r>
              <a:rPr lang="en-AU" sz="1800" dirty="0" smtClean="0">
                <a:solidFill>
                  <a:srgbClr val="1F497D"/>
                </a:solidFill>
              </a:rPr>
              <a:t>, users can keep track of their contacts’ availability; send an IM; start or join an audio, video, or web conference; or make a phone call—all through a consistent, familiar interface.  </a:t>
            </a:r>
            <a:r>
              <a:rPr lang="en-AU" sz="1800" dirty="0" err="1" smtClean="0">
                <a:solidFill>
                  <a:srgbClr val="1F497D"/>
                </a:solidFill>
              </a:rPr>
              <a:t>Lync</a:t>
            </a:r>
            <a:r>
              <a:rPr lang="en-AU" sz="1800" dirty="0" smtClean="0">
                <a:solidFill>
                  <a:srgbClr val="1F497D"/>
                </a:solidFill>
              </a:rPr>
              <a:t> is built to fully integrate with Microsoft Office.</a:t>
            </a:r>
          </a:p>
          <a:p>
            <a:pPr marL="0" indent="0">
              <a:lnSpc>
                <a:spcPct val="100000"/>
              </a:lnSpc>
              <a:buNone/>
            </a:pPr>
            <a:endParaRPr lang="en-AU" sz="1800" dirty="0" smtClean="0">
              <a:solidFill>
                <a:srgbClr val="1F497D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AU" sz="1800" dirty="0" err="1" smtClean="0">
                <a:solidFill>
                  <a:srgbClr val="1F497D"/>
                </a:solidFill>
              </a:rPr>
              <a:t>Lync</a:t>
            </a:r>
            <a:r>
              <a:rPr lang="en-AU" sz="1800" dirty="0" smtClean="0">
                <a:solidFill>
                  <a:srgbClr val="1F497D"/>
                </a:solidFill>
              </a:rPr>
              <a:t> 2010 can display a 360 degree video panorama of a meeting room or other location. When there are multiple participants in a video or Web conference, the active speaker is displayed in the video window. </a:t>
            </a:r>
            <a:r>
              <a:rPr lang="en-AU" sz="1800" dirty="0" err="1" smtClean="0">
                <a:solidFill>
                  <a:srgbClr val="1F497D"/>
                </a:solidFill>
              </a:rPr>
              <a:t>Lync</a:t>
            </a:r>
            <a:r>
              <a:rPr lang="en-AU" sz="1800" dirty="0" smtClean="0">
                <a:solidFill>
                  <a:srgbClr val="1F497D"/>
                </a:solidFill>
              </a:rPr>
              <a:t> Server 2010 detects who is speaking and then sends the applicable video stream to all participants 	</a:t>
            </a:r>
          </a:p>
          <a:p>
            <a:pPr marL="0" indent="0">
              <a:lnSpc>
                <a:spcPct val="100000"/>
              </a:lnSpc>
              <a:buNone/>
            </a:pPr>
            <a:endParaRPr lang="en-AU" sz="1600" dirty="0">
              <a:latin typeface="+mj-lt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67544" y="764704"/>
            <a:ext cx="8136904" cy="835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The Technology</a:t>
            </a:r>
            <a:endParaRPr kumimoji="0" lang="en-AU" sz="32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568" y="947313"/>
            <a:ext cx="2992844" cy="5038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095922">
            <a:off x="4877528" y="1121189"/>
            <a:ext cx="2850780" cy="468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Test Sites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772816"/>
            <a:ext cx="8136904" cy="4320480"/>
          </a:xfrm>
        </p:spPr>
        <p:txBody>
          <a:bodyPr/>
          <a:lstStyle/>
          <a:p>
            <a:r>
              <a:rPr lang="en-AU" sz="1400" b="1" dirty="0" smtClean="0"/>
              <a:t>The Townsville site  -has ADSL2</a:t>
            </a:r>
            <a:r>
              <a:rPr lang="en-AU" sz="1400" dirty="0" smtClean="0"/>
              <a:t>. </a:t>
            </a:r>
          </a:p>
          <a:p>
            <a:pPr marL="342900" indent="-342900">
              <a:buClr>
                <a:srgbClr val="006666"/>
              </a:buClr>
              <a:buSzPct val="102000"/>
              <a:buFont typeface="+mj-lt"/>
              <a:buAutoNum type="arabicPeriod"/>
            </a:pPr>
            <a:r>
              <a:rPr lang="en-AU" sz="1400" dirty="0" smtClean="0">
                <a:latin typeface="Arial" pitchFamily="34" charset="0"/>
                <a:ea typeface="Calibri"/>
                <a:cs typeface="Arial" pitchFamily="34" charset="0"/>
              </a:rPr>
              <a:t>Subject was very important, and was great to have the training, even for those who have done it previously.</a:t>
            </a:r>
          </a:p>
          <a:p>
            <a:pPr marL="342900" indent="-342900">
              <a:buClr>
                <a:srgbClr val="006666"/>
              </a:buClr>
              <a:buSzPct val="102000"/>
              <a:buFont typeface="+mj-lt"/>
              <a:buAutoNum type="arabicPeriod"/>
            </a:pPr>
            <a:r>
              <a:rPr lang="en-AU" sz="1400" dirty="0" smtClean="0">
                <a:latin typeface="Arial" pitchFamily="34" charset="0"/>
                <a:ea typeface="Calibri"/>
                <a:cs typeface="Arial" pitchFamily="34" charset="0"/>
              </a:rPr>
              <a:t>A number of respondents wished they had received the training at the start of their employment, possibly in induction (Which I agree with 100%).</a:t>
            </a:r>
          </a:p>
          <a:p>
            <a:endParaRPr lang="en-AU" sz="1400" u="sng" dirty="0" smtClean="0">
              <a:hlinkClick r:id="rId2"/>
            </a:endParaRPr>
          </a:p>
          <a:p>
            <a:r>
              <a:rPr lang="en-AU" sz="1400" u="sng" dirty="0" smtClean="0">
                <a:hlinkClick r:id="rId2"/>
              </a:rPr>
              <a:t>http://www.speedtest.net/result/1978979293.png</a:t>
            </a:r>
            <a:endParaRPr lang="en-AU" sz="1400" dirty="0" smtClean="0"/>
          </a:p>
          <a:p>
            <a:endParaRPr lang="en-AU" sz="1400" b="1" dirty="0" smtClean="0"/>
          </a:p>
          <a:p>
            <a:r>
              <a:rPr lang="en-AU" sz="1400" b="1" dirty="0" smtClean="0"/>
              <a:t>Armidale &amp; Batemans Bay  - ADSL 1 only</a:t>
            </a:r>
            <a:r>
              <a:rPr lang="en-AU" sz="1400" dirty="0" smtClean="0"/>
              <a:t>.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AU" sz="1400" dirty="0" smtClean="0">
                <a:latin typeface="Arial" pitchFamily="34" charset="0"/>
                <a:ea typeface="Calibri"/>
                <a:cs typeface="Arial" pitchFamily="34" charset="0"/>
              </a:rPr>
              <a:t>New staff, (only in service 1-2 weeks), whilst stating it was a little rushed, felt they had learnt sufficient to compliment their on the job training.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AU" sz="1400" dirty="0" smtClean="0">
                <a:latin typeface="Arial" pitchFamily="34" charset="0"/>
                <a:ea typeface="Calibri"/>
                <a:cs typeface="Arial" pitchFamily="34" charset="0"/>
              </a:rPr>
              <a:t>Thought that training ‘live’ like this was a good option if a presenter cannot come face to face or to offer training in a timelier manner or for individual training to bring people up to speed or as a refresher.</a:t>
            </a:r>
          </a:p>
          <a:p>
            <a:endParaRPr lang="en-AU" sz="1400" dirty="0" smtClean="0"/>
          </a:p>
          <a:p>
            <a:r>
              <a:rPr lang="en-AU" sz="1400" u="sng" dirty="0" smtClean="0">
                <a:hlinkClick r:id="rId3"/>
              </a:rPr>
              <a:t>http://www.speedtest.net/result/1978953634.png</a:t>
            </a:r>
            <a:endParaRPr lang="en-AU" sz="1400" dirty="0" smtClean="0"/>
          </a:p>
          <a:p>
            <a:endParaRPr lang="en-A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atemans Bay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3501008"/>
            <a:ext cx="3559944" cy="2669958"/>
          </a:xfrm>
          <a:prstGeom prst="rect">
            <a:avLst/>
          </a:prstGeom>
        </p:spPr>
      </p:pic>
      <p:pic>
        <p:nvPicPr>
          <p:cNvPr id="10" name="Picture 9" descr="Batemans Bay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3501008"/>
            <a:ext cx="3456384" cy="2592288"/>
          </a:xfrm>
          <a:prstGeom prst="rect">
            <a:avLst/>
          </a:prstGeom>
        </p:spPr>
      </p:pic>
      <p:pic>
        <p:nvPicPr>
          <p:cNvPr id="8" name="Picture Placeholder 7" descr="Batemans Bay.JPG"/>
          <p:cNvPicPr>
            <a:picLocks noGrp="1" noChangeAspect="1"/>
          </p:cNvPicPr>
          <p:nvPr>
            <p:ph type="pic" idx="1"/>
          </p:nvPr>
        </p:nvPicPr>
        <p:blipFill>
          <a:blip r:embed="rId4"/>
          <a:srcRect t="16736" b="16736"/>
          <a:stretch>
            <a:fillRect/>
          </a:stretch>
        </p:blipFill>
        <p:spPr>
          <a:xfrm>
            <a:off x="1934412" y="1052736"/>
            <a:ext cx="4330167" cy="21602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124744"/>
            <a:ext cx="8136904" cy="5184576"/>
          </a:xfrm>
        </p:spPr>
        <p:txBody>
          <a:bodyPr/>
          <a:lstStyle/>
          <a:p>
            <a:r>
              <a:rPr lang="en-AU" sz="1600" dirty="0" smtClean="0"/>
              <a:t>Training of staff is an important approach to ensure reductions of error rates minimisation of severe errors that have a negative impact on the individuals we support.  The ability to have face to face training remains a positive method of engaging people, engage people with online training has expanded the range opportunity and reduced the down time of travel  and extra costs of accommodation etc.</a:t>
            </a:r>
          </a:p>
          <a:p>
            <a:endParaRPr lang="en-AU" sz="1600" b="1" dirty="0" smtClean="0"/>
          </a:p>
          <a:p>
            <a:r>
              <a:rPr lang="en-AU" sz="1600" b="1" dirty="0" smtClean="0"/>
              <a:t>The positives in undertaking online training were </a:t>
            </a:r>
          </a:p>
          <a:p>
            <a:pPr lvl="0"/>
            <a:r>
              <a:rPr lang="en-AU" sz="1600" dirty="0" smtClean="0"/>
              <a:t>Ability to have a focused  discussion on the subject at hand </a:t>
            </a:r>
          </a:p>
          <a:p>
            <a:pPr lvl="0"/>
            <a:r>
              <a:rPr lang="en-AU" sz="1600" dirty="0" smtClean="0"/>
              <a:t>The ability to see the person/s </a:t>
            </a:r>
          </a:p>
          <a:p>
            <a:pPr lvl="0"/>
            <a:r>
              <a:rPr lang="en-AU" sz="1600" dirty="0" smtClean="0"/>
              <a:t>Reduce the time between request for training and actual training </a:t>
            </a:r>
          </a:p>
          <a:p>
            <a:r>
              <a:rPr lang="en-AU" sz="1600" dirty="0" smtClean="0"/>
              <a:t> </a:t>
            </a:r>
          </a:p>
          <a:p>
            <a:r>
              <a:rPr lang="en-AU" sz="1600" b="1" dirty="0" smtClean="0"/>
              <a:t>Areas that could be improved </a:t>
            </a:r>
          </a:p>
          <a:p>
            <a:pPr lvl="0"/>
            <a:r>
              <a:rPr lang="en-AU" sz="1600" dirty="0" smtClean="0"/>
              <a:t>Lag time picture and sound </a:t>
            </a:r>
          </a:p>
          <a:p>
            <a:pPr lvl="0"/>
            <a:r>
              <a:rPr lang="en-AU" sz="1600" dirty="0" smtClean="0"/>
              <a:t>Location of camera restricts the amount of people that can be viewed at once </a:t>
            </a:r>
          </a:p>
          <a:p>
            <a:pPr lvl="0"/>
            <a:r>
              <a:rPr lang="en-AU" sz="1600" dirty="0" smtClean="0"/>
              <a:t>Training in the options available on the lynx system</a:t>
            </a:r>
          </a:p>
          <a:p>
            <a:pPr lvl="0"/>
            <a:r>
              <a:rPr lang="en-AU" sz="1600" dirty="0" smtClean="0"/>
              <a:t>Poor focus in Bateman Bay </a:t>
            </a:r>
          </a:p>
          <a:p>
            <a:pPr lvl="0"/>
            <a:r>
              <a:rPr lang="en-AU" sz="1600" dirty="0" smtClean="0"/>
              <a:t>Sound quality needs to be addressed</a:t>
            </a:r>
          </a:p>
          <a:p>
            <a:pPr lvl="0"/>
            <a:r>
              <a:rPr lang="en-AU" sz="1600" dirty="0" smtClean="0"/>
              <a:t>Ability to show documents on computer and still see the participants </a:t>
            </a:r>
            <a:endParaRPr lang="en-AU" sz="1400" dirty="0" smtClean="0"/>
          </a:p>
          <a:p>
            <a:endParaRPr lang="en-AU" sz="1200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67544" y="656692"/>
            <a:ext cx="8136904" cy="648072"/>
          </a:xfrm>
        </p:spPr>
        <p:txBody>
          <a:bodyPr/>
          <a:lstStyle/>
          <a:p>
            <a:r>
              <a:rPr lang="en-AU" dirty="0" smtClean="0"/>
              <a:t>The Outcome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BNELP_template">
  <a:themeElements>
    <a:clrScheme name="NVETELS">
      <a:dk1>
        <a:sysClr val="windowText" lastClr="000000"/>
      </a:dk1>
      <a:lt1>
        <a:sysClr val="window" lastClr="FFFFFF"/>
      </a:lt1>
      <a:dk2>
        <a:srgbClr val="1F497D"/>
      </a:dk2>
      <a:lt2>
        <a:srgbClr val="EDEAEA"/>
      </a:lt2>
      <a:accent1>
        <a:srgbClr val="4F81BD"/>
      </a:accent1>
      <a:accent2>
        <a:srgbClr val="213065"/>
      </a:accent2>
      <a:accent3>
        <a:srgbClr val="FF8000"/>
      </a:accent3>
      <a:accent4>
        <a:srgbClr val="FFB765"/>
      </a:accent4>
      <a:accent5>
        <a:srgbClr val="2F479A"/>
      </a:accent5>
      <a:accent6>
        <a:srgbClr val="F79646"/>
      </a:accent6>
      <a:hlink>
        <a:srgbClr val="004080"/>
      </a:hlink>
      <a:folHlink>
        <a:srgbClr val="9B9C9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763</TotalTime>
  <Words>816</Words>
  <Application>Microsoft Office PowerPoint</Application>
  <PresentationFormat>On-screen Show (4:3)</PresentationFormat>
  <Paragraphs>135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NBNELP_template</vt:lpstr>
      <vt:lpstr>House With No Steps (HWNS) Smart Medicine NB 117</vt:lpstr>
      <vt:lpstr>Slide 2</vt:lpstr>
      <vt:lpstr>The Project </vt:lpstr>
      <vt:lpstr>Slide 4</vt:lpstr>
      <vt:lpstr>  </vt:lpstr>
      <vt:lpstr>Slide 6</vt:lpstr>
      <vt:lpstr>Test Sites</vt:lpstr>
      <vt:lpstr>Slide 8</vt:lpstr>
      <vt:lpstr>The Outcome</vt:lpstr>
      <vt:lpstr>Slide 10</vt:lpstr>
      <vt:lpstr>Overall Results</vt:lpstr>
      <vt:lpstr>Thank You  </vt:lpstr>
    </vt:vector>
  </TitlesOfParts>
  <Company>TAFE Queensland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 2 Lines Max – text size 36 - Arial</dc:title>
  <dc:creator>Cocker, Justin</dc:creator>
  <cp:lastModifiedBy>kkempshall</cp:lastModifiedBy>
  <cp:revision>78</cp:revision>
  <dcterms:created xsi:type="dcterms:W3CDTF">2012-01-11T04:23:34Z</dcterms:created>
  <dcterms:modified xsi:type="dcterms:W3CDTF">2012-05-30T04:43:12Z</dcterms:modified>
</cp:coreProperties>
</file>